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1"/>
  </p:sldMasterIdLst>
  <p:notesMasterIdLst>
    <p:notesMasterId r:id="rId11"/>
  </p:notesMasterIdLst>
  <p:sldIdLst>
    <p:sldId id="259" r:id="rId2"/>
    <p:sldId id="267" r:id="rId3"/>
    <p:sldId id="276" r:id="rId4"/>
    <p:sldId id="286" r:id="rId5"/>
    <p:sldId id="281" r:id="rId6"/>
    <p:sldId id="284" r:id="rId7"/>
    <p:sldId id="282" r:id="rId8"/>
    <p:sldId id="278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99"/>
    <a:srgbClr val="0066FF"/>
    <a:srgbClr val="3399FF"/>
    <a:srgbClr val="00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732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A8A25-0270-46A5-B133-6CBEF259C9A4}" type="datetimeFigureOut">
              <a:rPr lang="ru-RU"/>
              <a:pPr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206C2-3196-4EC4-8186-4D1E9459F1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07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06C2-3196-4EC4-8186-4D1E9459F165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11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06C2-3196-4EC4-8186-4D1E9459F165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11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0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71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5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96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820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84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35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06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93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574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34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21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estring.ru/top_sk_.ph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hyperlink" Target="http://www.reestring.ru/top_em_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is-reestr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2.gif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gif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gif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арус для буклета альбом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37297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208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ROISSANCE-P2.jpg"/>
          <p:cNvPicPr/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70100" y="110067"/>
            <a:ext cx="7077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  АО «Сервис-Реестр» - высокие стандарты качества</a:t>
            </a:r>
            <a:endParaRPr lang="ru-RU" sz="2400" b="1" dirty="0" smtClean="0">
              <a:solidFill>
                <a:srgbClr val="0000FF"/>
              </a:solidFill>
              <a:ea typeface="Constant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16500" y="718428"/>
            <a:ext cx="69977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АО «Сервис-Реестр» занимает устойчивые позиции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в ТОП-10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Регистраторов России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7 </a:t>
            </a:r>
            <a:r>
              <a:rPr lang="ru-RU" sz="1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место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в Национальном рейтинге регистраторов за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год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место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в рейтинге </a:t>
            </a:r>
            <a:r>
              <a:rPr lang="ru-RU" sz="1600" u="sng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  <a:hlinkClick r:id="rId3"/>
              </a:rPr>
              <a:t>по суммарной величине собственных средств и страхового покрытия</a:t>
            </a:r>
            <a:endParaRPr lang="ru-RU" sz="1600" u="sng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7 </a:t>
            </a:r>
            <a:r>
              <a:rPr lang="ru-RU" sz="1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место</a:t>
            </a:r>
            <a:r>
              <a:rPr lang="ru-RU" sz="16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 рейтинге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  <a:hlinkClick r:id="rId4"/>
              </a:rPr>
              <a:t>по количеству обслуживаемых эмитентов с числом владельцев более 500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3800" y="2857500"/>
            <a:ext cx="698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ea typeface="Constantia" pitchFamily="18" charset="0"/>
                <a:cs typeface="Times New Roman" pitchFamily="18" charset="0"/>
              </a:rPr>
              <a:t>Достижения АО «Сервис-Реестр» в 2017 году</a:t>
            </a:r>
            <a:endParaRPr lang="ru-RU" sz="16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Победитель ежегодного  Конкурса   профессионального  мастерства  "Инфраструктурный институт года - 2016"   в номинации  </a:t>
            </a:r>
            <a:r>
              <a:rPr lang="ru-RU" sz="1600" dirty="0" smtClean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«Лучший социально- ориентированный  участник  инфраструктуры  рынка ценных бумаг в 2016г»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Обладатель Специального приза  </a:t>
            </a:r>
            <a:r>
              <a:rPr lang="ru-RU" sz="1600" dirty="0" smtClean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«За квалификацию персонала в 2016  году»</a:t>
            </a:r>
            <a:endParaRPr lang="ru-RU" sz="1600" dirty="0">
              <a:solidFill>
                <a:srgbClr val="0033CC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08574" y="4379296"/>
            <a:ext cx="69310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+mj-lt"/>
                <a:ea typeface="Constantia" pitchFamily="18" charset="0"/>
                <a:cs typeface="Times New Roman" pitchFamily="18" charset="0"/>
              </a:rPr>
              <a:t>Достижения АО «Сервис-Реестр» в 2018 году</a:t>
            </a:r>
          </a:p>
          <a:p>
            <a:pPr lvl="0"/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Победитель ежегодного Конкурса профессионального мастерства "Инфраструктурный институт года - 2017 "  в  номинациях:</a:t>
            </a:r>
          </a:p>
          <a:p>
            <a:pPr lvl="0"/>
            <a:endParaRPr lang="ru-RU" sz="4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За наиболее эффективный вклад в проведении корпоративных действий в 2017 году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4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Лучший корпоративный сайт 2017 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4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За лучшее взаимодействие с партнерами по инфраструктуре РЦБ в 2017 году</a:t>
            </a:r>
          </a:p>
          <a:p>
            <a:pPr>
              <a:buFont typeface="Arial" pitchFamily="34" charset="0"/>
              <a:buChar char="•"/>
            </a:pPr>
            <a:endParaRPr lang="ru-RU" sz="6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Обладатель специального приза </a:t>
            </a:r>
            <a:r>
              <a:rPr lang="ru-RU" sz="1600" dirty="0" smtClean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«За профессиональный авторитет»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3" descr="C:\Users\ishigo\Desktop\СервисРеестр\Презентация\Картинки\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9550" y="118533"/>
            <a:ext cx="68580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shigo\Desktop\СервисРеестр\Презентация\Картинки\b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1488"/>
            <a:ext cx="12192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06924" y="599559"/>
            <a:ext cx="332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АО «Сервис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Реестр»</a:t>
            </a:r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17" name="Picture 3" descr="C:\Users\ishigo\Desktop\СервисРеестр\Презентация\Картинки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1" y="550864"/>
            <a:ext cx="706754" cy="5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6197600" y="1231900"/>
            <a:ext cx="5816600" cy="273050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Профессиональная команда</a:t>
            </a:r>
          </a:p>
          <a:p>
            <a:pPr algn="ctr"/>
            <a:endParaRPr lang="ru-RU" sz="400" b="1" dirty="0" smtClean="0">
              <a:solidFill>
                <a:srgbClr val="0033CC"/>
              </a:solidFill>
            </a:endParaRPr>
          </a:p>
          <a:p>
            <a:pPr indent="180975"/>
            <a:r>
              <a:rPr lang="ru-RU" sz="1500" dirty="0" smtClean="0">
                <a:solidFill>
                  <a:schemeClr val="tx1"/>
                </a:solidFill>
              </a:rPr>
              <a:t>Наша главная движущая сила и основа успеха – это преданные и профессиональные люди, объединенные общей корпоративной культурой и разделяющие ключевые ценности компании.</a:t>
            </a:r>
          </a:p>
          <a:p>
            <a:pPr indent="180975"/>
            <a:r>
              <a:rPr lang="ru-RU" sz="1500" dirty="0" smtClean="0">
                <a:solidFill>
                  <a:schemeClr val="tx1"/>
                </a:solidFill>
              </a:rPr>
              <a:t>Высокая квалификация, всесторонний анализ и решительность действий, в сочетании с предприимчивостью и интеллектом - все это обеспечивает успех нашим Клиентам, а значит и нам.</a:t>
            </a:r>
            <a:r>
              <a:rPr lang="ru-RU" sz="1500" dirty="0" smtClean="0"/>
              <a:t> </a:t>
            </a:r>
          </a:p>
          <a:p>
            <a:pPr indent="180975"/>
            <a:endParaRPr lang="ru-RU" sz="400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НАЛИЧИЕ КВАЛИФИКАЦИОННОГО АТТЕСТАТА </a:t>
            </a:r>
          </a:p>
          <a:p>
            <a:pPr algn="ctr"/>
            <a:r>
              <a:rPr lang="ru-RU" sz="800" b="1" dirty="0" smtClean="0"/>
              <a:t>СПЕЦИАЛИСТА РЫНКА ЦЕННЫХ БУМАГ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У КАЖДОГО СОТРУДНИКА</a:t>
            </a:r>
            <a:endParaRPr lang="ru-RU" sz="15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7800" y="1257300"/>
            <a:ext cx="5981700" cy="2717800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Репутация и многолетний опыт</a:t>
            </a:r>
          </a:p>
          <a:p>
            <a:pPr algn="ctr"/>
            <a:endParaRPr lang="ru-RU" sz="400" b="1" dirty="0" smtClean="0">
              <a:solidFill>
                <a:srgbClr val="0033CC"/>
              </a:solidFill>
            </a:endParaRPr>
          </a:p>
          <a:p>
            <a:r>
              <a:rPr lang="ru-RU" sz="1600" dirty="0" smtClean="0"/>
              <a:t>   </a:t>
            </a:r>
            <a:r>
              <a:rPr lang="ru-RU" sz="1500" dirty="0" smtClean="0"/>
              <a:t>Компания ориентирована на неукоснительное соблюдение законодательства РФ, на максимальную защиту интересов Клиента, удовлетворение всех его потребностей и обеспечение выгодного для Клиента соотношения цена-качество.</a:t>
            </a:r>
            <a:r>
              <a:rPr lang="ru-RU" sz="1500" b="1" dirty="0" smtClean="0"/>
              <a:t> </a:t>
            </a:r>
            <a:r>
              <a:rPr lang="ru-RU" sz="1500" dirty="0" smtClean="0"/>
              <a:t>  </a:t>
            </a:r>
          </a:p>
          <a:p>
            <a:r>
              <a:rPr lang="ru-RU" sz="1500" dirty="0" smtClean="0"/>
              <a:t>  Членство в комитетах:</a:t>
            </a:r>
          </a:p>
          <a:p>
            <a:r>
              <a:rPr lang="ru-RU" sz="1500" dirty="0" smtClean="0"/>
              <a:t>- Комитет аналитики и управления рисками инфраструктуры РЦБ</a:t>
            </a:r>
          </a:p>
          <a:p>
            <a:r>
              <a:rPr lang="ru-RU" sz="1500" dirty="0" smtClean="0"/>
              <a:t>- Комитет по организационно-правовому обеспечению </a:t>
            </a:r>
          </a:p>
          <a:p>
            <a:pPr>
              <a:buFontTx/>
              <a:buChar char="-"/>
            </a:pPr>
            <a:r>
              <a:rPr lang="ru-RU" sz="1500" dirty="0" smtClean="0"/>
              <a:t> Комитет стандартизации и технологического развития</a:t>
            </a:r>
          </a:p>
          <a:p>
            <a:endParaRPr lang="ru-RU" sz="400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ЧЛЕНСТВО В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ПАРТАД с 1995 г.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3200" y="4038600"/>
            <a:ext cx="5969000" cy="259080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Надежная и эффективная система защиты информации</a:t>
            </a:r>
          </a:p>
          <a:p>
            <a:pPr algn="ctr"/>
            <a:endParaRPr lang="ru-RU" sz="400" dirty="0" smtClean="0"/>
          </a:p>
          <a:p>
            <a:r>
              <a:rPr lang="ru-RU" sz="1600" dirty="0" smtClean="0"/>
              <a:t>    Мы создали надежную и высокотехнологичную систему хранения и учета прав собственности владельцев именных ценных бумаг российских Эмитентов.</a:t>
            </a:r>
          </a:p>
          <a:p>
            <a:r>
              <a:rPr lang="ru-RU" sz="1600" dirty="0" smtClean="0"/>
              <a:t>     Мы строго соблюдаем этические нормы, установленные регистраторской деятельностью. За основу мы берем строгую </a:t>
            </a:r>
            <a:r>
              <a:rPr lang="ru-RU" sz="1600" b="1" dirty="0" smtClean="0">
                <a:solidFill>
                  <a:srgbClr val="FF0000"/>
                </a:solidFill>
              </a:rPr>
              <a:t>конфиденциальность в отношении любой информации нашего Клиента.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10300" y="4025900"/>
            <a:ext cx="5829300" cy="2578100"/>
          </a:xfrm>
          <a:prstGeom prst="roundRect">
            <a:avLst/>
          </a:prstGeom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CC"/>
                </a:solidFill>
              </a:rPr>
              <a:t>Единая телекоммуникационная сеть между филиалами и ЦО</a:t>
            </a: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sz="400" b="1" dirty="0" smtClean="0">
              <a:solidFill>
                <a:srgbClr val="0033CC"/>
              </a:solidFill>
            </a:endParaRPr>
          </a:p>
          <a:p>
            <a:r>
              <a:rPr lang="ru-RU" sz="1600" dirty="0" smtClean="0"/>
              <a:t>    В настоящее время АО «Сервис-Реестр» насчитывает 12 филиалов в крупнейших регионах России.</a:t>
            </a:r>
          </a:p>
          <a:p>
            <a:endParaRPr lang="ru-RU" sz="400" dirty="0" smtClean="0"/>
          </a:p>
          <a:p>
            <a:r>
              <a:rPr lang="ru-RU" sz="1600" dirty="0" smtClean="0"/>
              <a:t>    Мы активно расширяем географию нашего присутствия и работаем над качеством наших продуктов и услуг.</a:t>
            </a:r>
          </a:p>
          <a:p>
            <a:endParaRPr lang="ru-RU" sz="4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Участник Системы Трансфер-Агентов и Регистраторов (СТАР)</a:t>
            </a:r>
            <a:endParaRPr lang="ru-RU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95374" y="-501482"/>
            <a:ext cx="976312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nstantia" pitchFamily="18" charset="0"/>
              <a:ea typeface="Constant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FFFF"/>
              </a:solidFill>
              <a:latin typeface="Constantia" pitchFamily="18" charset="0"/>
              <a:ea typeface="Constant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nstantia" pitchFamily="18" charset="0"/>
              <a:ea typeface="Constant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СПЕЦИАЛЬНОЕ ПРЕДЛОЖЕНИЕ 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НОВЫХ АКЦИОНЕРНЫХ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ОБЩЕСТВ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С КОЛИЧЕСТВОМ АКЦИОНЕРОВ до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50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00150" y="1223009"/>
          <a:ext cx="9737407" cy="3226943"/>
        </p:xfrm>
        <a:graphic>
          <a:graphicData uri="http://schemas.openxmlformats.org/drawingml/2006/table">
            <a:tbl>
              <a:tblPr/>
              <a:tblGrid>
                <a:gridCol w="2714625"/>
                <a:gridCol w="4533900"/>
                <a:gridCol w="248888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Тариф</a:t>
                      </a:r>
                      <a:endParaRPr lang="ru-RU" sz="11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Условия тарифа</a:t>
                      </a:r>
                      <a:endParaRPr lang="ru-RU" sz="11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Размер абонентской платы, </a:t>
                      </a:r>
                      <a:r>
                        <a:rPr lang="ru-RU" sz="1600" b="1" dirty="0" err="1" smtClean="0">
                          <a:latin typeface="Constantia"/>
                          <a:ea typeface="Constantia"/>
                          <a:cs typeface="Times New Roman"/>
                        </a:rPr>
                        <a:t>руб</a:t>
                      </a: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/</a:t>
                      </a:r>
                      <a:r>
                        <a:rPr lang="ru-RU" sz="1600" b="1" dirty="0" err="1" smtClean="0">
                          <a:latin typeface="Constantia"/>
                          <a:ea typeface="Constantia"/>
                          <a:cs typeface="Times New Roman"/>
                        </a:rPr>
                        <a:t>мес</a:t>
                      </a:r>
                      <a:endParaRPr lang="ru-RU" sz="11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Тариф «Базовый».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33CC"/>
                        </a:solidFill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Включает в себя стандартный набор услуг регистратора, согласно типовому договору. (Типовой договор размещен на сайте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www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reestr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nstantia"/>
                          <a:ea typeface="Constantia"/>
                          <a:cs typeface="Times New Roman"/>
                        </a:rPr>
                        <a:t>1500</a:t>
                      </a:r>
                      <a:endParaRPr lang="ru-RU" sz="11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Тариф «Базовый плюс».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33CC"/>
                        </a:solidFill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Включает в себя стандартный набор услуг регистратора, согласно типовому договору, а также предоставление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 в квартал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любой аналитической информации по реестру владельцев ценных бумаг в соответствии с письменными запросами Эмитента.</a:t>
                      </a:r>
                      <a:endParaRPr lang="ru-RU" sz="10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2000</a:t>
                      </a:r>
                      <a:endParaRPr lang="ru-RU" sz="11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Тариф «Комплексный».</a:t>
                      </a:r>
                      <a:endParaRPr lang="ru-RU" sz="1100" dirty="0">
                        <a:solidFill>
                          <a:srgbClr val="0033CC"/>
                        </a:solidFill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Включает в себя стандартный набор услуг регистратора, согласно типовому договору, а также предоставление списков лиц, имеющих право на участие в общем собрании акционеров, расчет дивидендов и формирование списка лиц, имеющих право на получение доходов по ценным бумагам, предоставление любой аналитической информации по реестру владельцев ценных бумаг           в соответствии с письменными запросами Эмитента.</a:t>
                      </a:r>
                      <a:endParaRPr lang="ru-RU" sz="10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3000</a:t>
                      </a:r>
                      <a:endParaRPr lang="ru-RU" sz="11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47725" y="45910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Экспертиза документов эмитента, связанных с ведением реестра владельцев ценных бумаг 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БЕСПЛАТНО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66775" y="5000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Персональное обслуживание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БЕСПЛАТНО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07594" y="5437257"/>
            <a:ext cx="80717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Подключение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web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-сервиса «ЛИЧНЫЙ КАБИНЕТ ЭМИТЕНТА»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БЕСПЛАТНО.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Подробнее об услуге на сайте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  <a:hlinkClick r:id="rId3"/>
              </a:rPr>
              <a:t>www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  <a:hlinkClick r:id="rId3"/>
              </a:rPr>
              <a:t>servis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  <a:hlinkClick r:id="rId3"/>
              </a:rPr>
              <a:t>-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  <a:hlinkClick r:id="rId3"/>
              </a:rPr>
              <a:t>reestr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  <a:hlinkClick r:id="rId3"/>
              </a:rPr>
              <a:t>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сердце_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7675" y="5584067"/>
            <a:ext cx="3207224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0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shigo\Desktop\СервисРеестр\Презентация\Картинки\b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1488"/>
            <a:ext cx="12192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06924" y="599559"/>
            <a:ext cx="332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АО «Сервис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Реестр»</a:t>
            </a:r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17" name="Picture 3" descr="C:\Users\ishigo\Desktop\СервисРеестр\Презентация\Картинки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1" y="550864"/>
            <a:ext cx="706754" cy="5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65601" y="1151468"/>
            <a:ext cx="429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Доступ к современным технологиям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740" y="1937809"/>
            <a:ext cx="4285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 </a:t>
            </a:r>
          </a:p>
          <a:p>
            <a:endParaRPr lang="ru-RU" sz="9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3904" y="1590590"/>
            <a:ext cx="3547535" cy="233679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onstantia" pitchFamily="18" charset="0"/>
                <a:cs typeface="Times New Roman" pitchFamily="18" charset="0"/>
              </a:rPr>
              <a:t>«Электронное голосование на общем собрании»</a:t>
            </a:r>
            <a:endParaRPr lang="ru-RU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 smtClean="0">
              <a:ea typeface="Constant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ea typeface="Constantia" pitchFamily="18" charset="0"/>
                <a:cs typeface="Times New Roman" pitchFamily="18" charset="0"/>
              </a:rPr>
              <a:t>При использовании данного сервиса, акционеры смогут принимать участие  в голосовании без присутствия в месте проведения  собрания, заполняя бюллетени при помощи 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 smtClean="0">
                <a:ea typeface="Constantia" pitchFamily="18" charset="0"/>
                <a:cs typeface="Times New Roman" pitchFamily="18" charset="0"/>
              </a:rPr>
              <a:t>любого устройства, имеющего доступ к сети  «Интернет»</a:t>
            </a:r>
            <a:endParaRPr lang="ru-RU" sz="1200" dirty="0" smtClean="0">
              <a:cs typeface="Arial" pitchFamily="34" charset="0"/>
            </a:endParaRPr>
          </a:p>
          <a:p>
            <a:pPr marL="93663">
              <a:tabLst>
                <a:tab pos="3852863" algn="l"/>
                <a:tab pos="3944938" algn="l"/>
              </a:tabLst>
            </a:pPr>
            <a:endParaRPr lang="ru-RU" sz="100" dirty="0"/>
          </a:p>
        </p:txBody>
      </p:sp>
      <p:pic>
        <p:nvPicPr>
          <p:cNvPr id="24" name="Рисунок 23" descr="chevrolet_711_26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3466" y="5382464"/>
            <a:ext cx="3928533" cy="1475536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907572" y="4011067"/>
            <a:ext cx="842010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1600" b="1" dirty="0" smtClean="0">
                <a:solidFill>
                  <a:srgbClr val="0000FF"/>
                </a:solidFill>
                <a:latin typeface="+mj-lt"/>
                <a:ea typeface="Constantia" pitchFamily="18" charset="0"/>
                <a:cs typeface="Times New Roman" pitchFamily="18" charset="0"/>
              </a:rPr>
              <a:t>24 часа в сутки!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400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1400" b="1" dirty="0" smtClean="0">
                <a:solidFill>
                  <a:srgbClr val="0000FF"/>
                </a:solidFill>
                <a:latin typeface="+mj-lt"/>
                <a:ea typeface="Constantia" pitchFamily="18" charset="0"/>
                <a:cs typeface="Times New Roman" pitchFamily="18" charset="0"/>
              </a:rPr>
              <a:t>Без перерывов на обед!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400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1400" b="1" dirty="0" smtClean="0">
                <a:solidFill>
                  <a:srgbClr val="0000FF"/>
                </a:solidFill>
                <a:latin typeface="+mj-lt"/>
                <a:ea typeface="Constantia" pitchFamily="18" charset="0"/>
                <a:cs typeface="Times New Roman" pitchFamily="18" charset="0"/>
              </a:rPr>
              <a:t>Без праздников и выходных!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400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1400" b="1" dirty="0" smtClean="0">
                <a:solidFill>
                  <a:srgbClr val="0000FF"/>
                </a:solidFill>
                <a:latin typeface="+mj-lt"/>
                <a:ea typeface="Constantia" pitchFamily="18" charset="0"/>
                <a:cs typeface="Times New Roman" pitchFamily="18" charset="0"/>
              </a:rPr>
              <a:t>Без посещения офиса Регистратора!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600" b="1" dirty="0" smtClean="0">
              <a:solidFill>
                <a:srgbClr val="0000FF"/>
              </a:solidFill>
              <a:latin typeface="+mj-lt"/>
              <a:ea typeface="Constantia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400" b="1" dirty="0" smtClean="0">
              <a:solidFill>
                <a:srgbClr val="0000FF"/>
              </a:solidFill>
              <a:latin typeface="+mj-lt"/>
              <a:ea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latin typeface="+mj-lt"/>
              </a:rPr>
              <a:t> </a:t>
            </a:r>
            <a:endParaRPr lang="ru-RU" sz="1500" b="1" dirty="0" smtClean="0">
              <a:latin typeface="+mj-lt"/>
            </a:endParaRP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ea typeface="Constantia" pitchFamily="18" charset="0"/>
                <a:cs typeface="Times New Roman" pitchFamily="18" charset="0"/>
              </a:rPr>
              <a:t>Новый </a:t>
            </a:r>
            <a:r>
              <a:rPr lang="ru-RU" sz="1500" b="1" dirty="0" smtClean="0">
                <a:solidFill>
                  <a:srgbClr val="FF0000"/>
                </a:solidFill>
                <a:ea typeface="Constantia" pitchFamily="18" charset="0"/>
                <a:cs typeface="Times New Roman" pitchFamily="18" charset="0"/>
              </a:rPr>
              <a:t>формат взаимодействия с Регистратором</a:t>
            </a:r>
          </a:p>
          <a:p>
            <a:pPr algn="ctr"/>
            <a:endParaRPr lang="ru-RU" sz="900" dirty="0" smtClean="0">
              <a:solidFill>
                <a:srgbClr val="FF0000"/>
              </a:solidFill>
              <a:ea typeface="Constantia" pitchFamily="18" charset="0"/>
              <a:cs typeface="Times New Roman" pitchFamily="18" charset="0"/>
            </a:endParaRPr>
          </a:p>
          <a:p>
            <a:pPr algn="ctr"/>
            <a:endParaRPr lang="ru-RU" sz="400" dirty="0" smtClean="0">
              <a:solidFill>
                <a:srgbClr val="FF0000"/>
              </a:solidFill>
              <a:ea typeface="Constantia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Вам </a:t>
            </a:r>
            <a:r>
              <a:rPr lang="ru-RU" sz="1400" b="1" dirty="0" smtClean="0">
                <a:solidFill>
                  <a:srgbClr val="0000FF"/>
                </a:solidFill>
              </a:rPr>
              <a:t>нужен только Интернет!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О Вашем комфорте мы уже позаботились!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algn="ctr"/>
            <a:endParaRPr lang="ru-RU" sz="1400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50200" y="1566334"/>
            <a:ext cx="4114800" cy="3750732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180975" algn="l"/>
                <a:tab pos="228600" algn="l"/>
              </a:tabLst>
            </a:pPr>
            <a:r>
              <a:rPr lang="ru-RU" sz="1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«Личный кабинет Эмитента» </a:t>
            </a:r>
            <a:endParaRPr lang="ru-RU" sz="1600" b="1" dirty="0" smtClean="0">
              <a:cs typeface="Arial" pitchFamily="34" charset="0"/>
            </a:endParaRPr>
          </a:p>
          <a:p>
            <a:pPr marL="93663">
              <a:tabLst>
                <a:tab pos="3852863" algn="l"/>
                <a:tab pos="3944938" algn="l"/>
              </a:tabLst>
            </a:pPr>
            <a:endParaRPr lang="ru-RU" sz="500" b="1" dirty="0" smtClean="0">
              <a:solidFill>
                <a:srgbClr val="0000FF"/>
              </a:solidFill>
            </a:endParaRP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smtClean="0">
                <a:solidFill>
                  <a:srgbClr val="0000FF"/>
                </a:solidFill>
              </a:rPr>
              <a:t>      ПРЕИМУЩЕСТВА:</a:t>
            </a:r>
            <a:r>
              <a:rPr lang="ru-RU" sz="1000" dirty="0" smtClean="0">
                <a:solidFill>
                  <a:srgbClr val="0000FF"/>
                </a:solidFill>
              </a:rPr>
              <a:t>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smtClean="0"/>
              <a:t>Реальная и значительная экономия времени. </a:t>
            </a:r>
            <a:endParaRPr lang="ru-RU" sz="1000" dirty="0" smtClean="0"/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err="1" smtClean="0"/>
              <a:t>Иинтерфейс</a:t>
            </a:r>
            <a:r>
              <a:rPr lang="ru-RU" sz="1000" b="1" dirty="0" smtClean="0"/>
              <a:t> Web-сервиса прост и понятен.</a:t>
            </a:r>
            <a:r>
              <a:rPr lang="ru-RU" sz="1000" dirty="0" smtClean="0"/>
              <a:t>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smtClean="0"/>
              <a:t>Дополнительного программного обеспечения не требуется</a:t>
            </a:r>
            <a:r>
              <a:rPr lang="ru-RU" sz="1000" dirty="0" smtClean="0"/>
              <a:t>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smtClean="0"/>
              <a:t>Каналы передачи данных зашифрованы.</a:t>
            </a:r>
            <a:r>
              <a:rPr lang="ru-RU" sz="1000" dirty="0" smtClean="0"/>
              <a:t>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smtClean="0"/>
              <a:t>Вся информация под надежной защитой.</a:t>
            </a:r>
            <a:r>
              <a:rPr lang="ru-RU" sz="1000" dirty="0" smtClean="0"/>
              <a:t>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smtClean="0"/>
              <a:t>Подключение  БЕСПЛАТНО</a:t>
            </a:r>
            <a:r>
              <a:rPr lang="ru-RU" sz="1000" dirty="0" smtClean="0"/>
              <a:t> </a:t>
            </a:r>
          </a:p>
          <a:p>
            <a:pPr marL="93663">
              <a:tabLst>
                <a:tab pos="3852863" algn="l"/>
                <a:tab pos="3944938" algn="l"/>
              </a:tabLst>
            </a:pPr>
            <a:endParaRPr lang="ru-RU" sz="700" b="1" dirty="0" smtClean="0">
              <a:solidFill>
                <a:srgbClr val="0000FF"/>
              </a:solidFill>
            </a:endParaRP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smtClean="0">
                <a:solidFill>
                  <a:srgbClr val="0000FF"/>
                </a:solidFill>
              </a:rPr>
              <a:t>    ВОЗМОЖНОСТИ:</a:t>
            </a:r>
            <a:r>
              <a:rPr lang="ru-RU" sz="1000" dirty="0" smtClean="0"/>
              <a:t>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smtClean="0"/>
              <a:t>Сервис «ФИНАНСЫ»</a:t>
            </a:r>
            <a:r>
              <a:rPr lang="ru-RU" sz="1000" dirty="0" smtClean="0"/>
              <a:t> 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dirty="0" smtClean="0"/>
              <a:t>осуществление финансового контроля за состоянием расчетов с Регистратором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smtClean="0"/>
              <a:t>Сервис «КОРПОРАТИВНЫЙ КЕЙС»</a:t>
            </a:r>
            <a:r>
              <a:rPr lang="ru-RU" sz="1000" dirty="0" smtClean="0"/>
              <a:t>     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dirty="0" smtClean="0"/>
              <a:t>дает возможность эмитенту предоставлять регистратору электронные документы, заверенные квалифицированной электронной подписью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b="1" dirty="0" smtClean="0"/>
              <a:t>Сервис «ИНФОРМАЦИЯ»</a:t>
            </a:r>
            <a:r>
              <a:rPr lang="ru-RU" sz="1000" dirty="0" smtClean="0"/>
              <a:t>     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dirty="0" smtClean="0"/>
              <a:t>Позволяет получать и заполнять, сохранять и распечатывать бланки документов и запросов, которые могут Вам понадобиться для работы с Регистратором.   </a:t>
            </a:r>
          </a:p>
          <a:p>
            <a:pPr marL="93663">
              <a:tabLst>
                <a:tab pos="3852863" algn="l"/>
                <a:tab pos="3944938" algn="l"/>
              </a:tabLst>
            </a:pPr>
            <a:r>
              <a:rPr lang="ru-RU" sz="1000" dirty="0" smtClean="0"/>
              <a:t>Иметь доступ к просмотру анкетной информации,  сведений о выпусках ценных бумаг эмитента .</a:t>
            </a:r>
          </a:p>
          <a:p>
            <a:pPr marL="93663">
              <a:tabLst>
                <a:tab pos="3852863" algn="l"/>
                <a:tab pos="3944938" algn="l"/>
              </a:tabLst>
            </a:pPr>
            <a:endParaRPr lang="ru-RU" sz="400" dirty="0"/>
          </a:p>
        </p:txBody>
      </p:sp>
      <p:pic>
        <p:nvPicPr>
          <p:cNvPr id="25" name="Рисунок 24" descr="лыжник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359400"/>
            <a:ext cx="4080933" cy="149860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70932" y="1566333"/>
            <a:ext cx="3903134" cy="3750734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«Реестр «</a:t>
            </a:r>
            <a:r>
              <a:rPr lang="en-US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On</a:t>
            </a: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Line</a:t>
            </a: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    </a:t>
            </a:r>
            <a:endParaRPr lang="ru-RU" sz="2000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u="sng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Подключившись к </a:t>
            </a:r>
            <a:r>
              <a:rPr lang="en-US" sz="1200" b="1" dirty="0" smtClean="0">
                <a:ea typeface="Times New Roman" pitchFamily="18" charset="0"/>
                <a:cs typeface="Times New Roman" pitchFamily="18" charset="0"/>
              </a:rPr>
              <a:t>Web</a:t>
            </a:r>
            <a:r>
              <a:rPr lang="ru-RU" sz="1200" b="1" dirty="0" smtClean="0">
                <a:ea typeface="Times New Roman" pitchFamily="18" charset="0"/>
                <a:cs typeface="Times New Roman" pitchFamily="18" charset="0"/>
              </a:rPr>
              <a:t>-сервису</a:t>
            </a:r>
            <a:r>
              <a:rPr lang="ru-RU" sz="1200" dirty="0" smtClean="0">
                <a:ea typeface="Constantia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ea typeface="Constantia" pitchFamily="18" charset="0"/>
                <a:cs typeface="Times New Roman" pitchFamily="18" charset="0"/>
              </a:rPr>
              <a:t>«Реестр </a:t>
            </a:r>
            <a:r>
              <a:rPr lang="ru-RU" sz="1200" b="1" dirty="0" err="1" smtClean="0">
                <a:ea typeface="Constantia" pitchFamily="18" charset="0"/>
                <a:cs typeface="Times New Roman" pitchFamily="18" charset="0"/>
              </a:rPr>
              <a:t>On-line</a:t>
            </a:r>
            <a:r>
              <a:rPr lang="ru-RU" sz="1200" b="1" dirty="0" smtClean="0">
                <a:ea typeface="Constantia" pitchFamily="18" charset="0"/>
                <a:cs typeface="Times New Roman" pitchFamily="18" charset="0"/>
              </a:rPr>
              <a:t>»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ea typeface="Constantia" pitchFamily="18" charset="0"/>
                <a:cs typeface="Times New Roman" pitchFamily="18" charset="0"/>
              </a:rPr>
              <a:t>Эмитент  сможет оперативно получать:</a:t>
            </a:r>
            <a:endParaRPr lang="ru-RU" sz="1200" b="1" dirty="0" smtClean="0">
              <a:solidFill>
                <a:srgbClr val="FFFFFF"/>
              </a:solidFill>
              <a:ea typeface="Constant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Списки зарегистрированных лиц, списки лиц, имеющих право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на участие в общем собрании акционеров;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Справки о структуре распределения акций;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Отчеты о входящих документах;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Справки о наличии ценных бумаг,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Отчеты об обременениях и т.д.</a:t>
            </a:r>
            <a:endParaRPr lang="ru-RU" sz="12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Если Вы являетесь </a:t>
            </a:r>
            <a:r>
              <a:rPr lang="ru-RU" sz="12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Зарегистрированным лицом-владельцем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в других реестрах, которые мы обслуживаем, Вы сможете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получать всю необходимую информацию и по данным счетам!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dirty="0" smtClean="0">
                <a:cs typeface="Arial" pitchFamily="34" charset="0"/>
              </a:rPr>
              <a:t> </a:t>
            </a:r>
          </a:p>
          <a:p>
            <a:pPr marL="93663">
              <a:tabLst>
                <a:tab pos="3852863" algn="l"/>
                <a:tab pos="3944938" algn="l"/>
              </a:tabLst>
            </a:pPr>
            <a:endParaRPr lang="ru-RU" sz="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ishigo\Desktop\СервисРеестр\Презентация\Картинки\b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8788"/>
            <a:ext cx="12192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98620" y="1093343"/>
            <a:ext cx="11602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66FF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Решаем любые корпоративные вопросы.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Любим сложные и разнообразные корпоративные проекты.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Имеем многолетний опыт, позволяющий справляться с любой ситуацией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  <a:p>
            <a:endParaRPr lang="ru-RU" sz="1600" b="1" dirty="0" smtClean="0">
              <a:solidFill>
                <a:srgbClr val="0033CC"/>
              </a:solidFill>
              <a:latin typeface="+mj-lt"/>
            </a:endParaRPr>
          </a:p>
          <a:p>
            <a:endParaRPr lang="ru-RU" sz="1600" b="1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19" name="Picture 3" descr="C:\Users\ishigo\Desktop\СервисРеестр\Презентация\Картинки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618" y="550864"/>
            <a:ext cx="706754" cy="5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691590" y="599559"/>
            <a:ext cx="332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АО «Сервис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Реестр»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6000" y="1151470"/>
            <a:ext cx="305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Широкий спектр услуг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325" y="2316079"/>
            <a:ext cx="3876674" cy="428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704850" y="2463790"/>
            <a:ext cx="6096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Вы можете доверить нам следующие задачи: </a:t>
            </a:r>
          </a:p>
          <a:p>
            <a:endParaRPr lang="ru-RU" sz="1600" b="1" dirty="0" smtClean="0">
              <a:solidFill>
                <a:srgbClr val="0033CC"/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Эмиссия ценных бумаг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Увеличение/ уменьшение Уставного капитала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Раскрытие информации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Сопровождение приобретения / выкупа акций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Регистрация/ Ликвидация/ Реорганизация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Приобретение/Прекращение публичного статуса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Уставов и внутренних документов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Уведомление Банка России об изменениях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ЭДО с номинальным держателем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Консультационные услуги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Иные услуги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shigo\Desktop\СервисРеестр\Презентация\Картинки\b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1488"/>
            <a:ext cx="12192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06924" y="599559"/>
            <a:ext cx="332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АО «Сервис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Реестр»</a:t>
            </a:r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17" name="Picture 3" descr="C:\Users\ishigo\Desktop\СервисРеестр\Презентация\Картинки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1" y="550864"/>
            <a:ext cx="706754" cy="5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34932" y="1117601"/>
            <a:ext cx="3098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</a:rPr>
              <a:t>Премиальный сервис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740" y="1937809"/>
            <a:ext cx="4285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 </a:t>
            </a:r>
          </a:p>
          <a:p>
            <a:endParaRPr lang="ru-RU" sz="9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1265" y="1761065"/>
            <a:ext cx="10168468" cy="4622802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3663"/>
            <a:r>
              <a:rPr lang="ru-RU" sz="2400" b="1" dirty="0" smtClean="0">
                <a:solidFill>
                  <a:srgbClr val="C00000"/>
                </a:solidFill>
              </a:rPr>
              <a:t>                 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обслуживание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93663"/>
            <a:endParaRPr lang="ru-RU" sz="1400" dirty="0" smtClean="0"/>
          </a:p>
          <a:p>
            <a:pPr marL="93663"/>
            <a:r>
              <a:rPr lang="ru-RU" sz="1400" dirty="0" smtClean="0"/>
              <a:t>Мы  высоко ценим Ваш комфорт и Ваше время. </a:t>
            </a:r>
            <a:endParaRPr lang="en-US" sz="1400" dirty="0" smtClean="0"/>
          </a:p>
          <a:p>
            <a:pPr marL="93663"/>
            <a:endParaRPr lang="en-US" sz="1000" dirty="0" smtClean="0"/>
          </a:p>
          <a:p>
            <a:pPr marL="93663"/>
            <a:r>
              <a:rPr lang="ru-RU" sz="1400" dirty="0" smtClean="0"/>
              <a:t>Став нашим клиентом, Вы получите доступ в мир премиального сервиса и особых  привилегий: Вас ждет индивидуальное обслуживание в комфортной обстановке, повышенное внимание к Вашим пожеланиям, быстрые и эффективные решения самого высокого уровня! </a:t>
            </a:r>
            <a:endParaRPr lang="en-US" sz="1400" dirty="0" smtClean="0"/>
          </a:p>
          <a:p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   </a:t>
            </a:r>
            <a:r>
              <a:rPr lang="ru-RU" sz="1400" b="1" dirty="0" smtClean="0">
                <a:solidFill>
                  <a:srgbClr val="C00000"/>
                </a:solidFill>
              </a:rPr>
              <a:t>Преимущества и возможности:</a:t>
            </a:r>
            <a:endParaRPr lang="ru-RU" sz="1200" dirty="0" smtClean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</a:pPr>
            <a:endParaRPr lang="ru-RU" sz="100" dirty="0" smtClean="0"/>
          </a:p>
          <a:p>
            <a:pPr marL="355600" indent="-261938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ru-RU" sz="1100" dirty="0" smtClean="0"/>
              <a:t>Персональный менеджер </a:t>
            </a:r>
          </a:p>
          <a:p>
            <a:pPr marL="355600" indent="-261938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ru-RU" sz="1100" dirty="0" smtClean="0"/>
              <a:t>Предварительная экспертиза документов, в том числе в режиме </a:t>
            </a:r>
            <a:r>
              <a:rPr lang="ru-RU" sz="1100" dirty="0" err="1" smtClean="0"/>
              <a:t>online</a:t>
            </a:r>
            <a:endParaRPr lang="ru-RU" sz="1100" dirty="0" smtClean="0"/>
          </a:p>
          <a:p>
            <a:pPr marL="355600" indent="-261938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ru-RU" sz="1100" dirty="0" smtClean="0"/>
              <a:t>Осуществление приема документов для проведения операций в реестрах вне очереди в отдельном операционном зале </a:t>
            </a:r>
          </a:p>
          <a:p>
            <a:pPr marL="355600" indent="-261938">
              <a:spcBef>
                <a:spcPts val="300"/>
              </a:spcBef>
              <a:buClr>
                <a:srgbClr val="0000FF"/>
              </a:buClr>
              <a:tabLst>
                <a:tab pos="355600" algn="l"/>
              </a:tabLst>
            </a:pPr>
            <a:r>
              <a:rPr lang="ru-RU" sz="1100" dirty="0" smtClean="0"/>
              <a:t>         Вашим персональным менеджером</a:t>
            </a:r>
          </a:p>
          <a:p>
            <a:pPr marL="355600" indent="-261938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ru-RU" sz="1100" dirty="0" smtClean="0"/>
              <a:t>Проведение операций в реестре  и предоставление информации из реестра в сокращенные сроки</a:t>
            </a:r>
          </a:p>
          <a:p>
            <a:pPr marL="355600" indent="-261938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ru-RU" sz="1100" dirty="0" smtClean="0"/>
              <a:t>Предоставление "особых зон обслуживания" для совершения сделки и оформления необходимых документов, </a:t>
            </a:r>
          </a:p>
          <a:p>
            <a:pPr marL="355600" indent="-261938">
              <a:spcBef>
                <a:spcPts val="300"/>
              </a:spcBef>
              <a:buClr>
                <a:srgbClr val="0000FF"/>
              </a:buClr>
              <a:tabLst>
                <a:tab pos="355600" algn="l"/>
              </a:tabLst>
            </a:pPr>
            <a:r>
              <a:rPr lang="ru-RU" sz="1100" dirty="0" smtClean="0"/>
              <a:t>        предоставление необходимой офисной техники</a:t>
            </a:r>
          </a:p>
          <a:p>
            <a:pPr marL="355600" indent="-261938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ru-RU" sz="1100" dirty="0" smtClean="0"/>
              <a:t>Выезд сотрудника Регистратора для оказания услуг зарегистрированным лицам по адресу нахождения Клиента</a:t>
            </a:r>
          </a:p>
          <a:p>
            <a:pPr marL="355600" indent="-261938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ru-RU" sz="1100" dirty="0" err="1" smtClean="0"/>
              <a:t>Online</a:t>
            </a:r>
            <a:r>
              <a:rPr lang="ru-RU" sz="1100" dirty="0" smtClean="0"/>
              <a:t> сервисы «Личный кабинет эмитента»,  «Личный кабинет акционера» </a:t>
            </a:r>
            <a:endParaRPr lang="ru-RU" sz="1100" dirty="0"/>
          </a:p>
        </p:txBody>
      </p:sp>
      <p:pic>
        <p:nvPicPr>
          <p:cNvPr id="1026" name="Picture 2" descr="\\storage\Users$\Latarcev\Рабочий стол\vip_ca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07071" y="4382807"/>
            <a:ext cx="2961596" cy="2229659"/>
          </a:xfrm>
          <a:prstGeom prst="rect">
            <a:avLst/>
          </a:prstGeom>
          <a:noFill/>
        </p:spPr>
      </p:pic>
      <p:pic>
        <p:nvPicPr>
          <p:cNvPr id="1029" name="Picture 5" descr="\\storage\Users$\Latarcev\Рабочий стол\f5065e26cd558dda77fe059ffb5ca9c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2200" y="1446214"/>
            <a:ext cx="1455614" cy="145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ishigo\Desktop\СервисРеестр\Презентация\Картинки\b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8788"/>
            <a:ext cx="12192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06924" y="599559"/>
            <a:ext cx="332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АО «Сервис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Реестр»</a:t>
            </a:r>
            <a:endParaRPr lang="ru-RU" sz="2400" dirty="0">
              <a:solidFill>
                <a:srgbClr val="0033CC"/>
              </a:solidFill>
            </a:endParaRPr>
          </a:p>
        </p:txBody>
      </p:sp>
      <p:pic>
        <p:nvPicPr>
          <p:cNvPr id="17" name="Picture 3" descr="C:\Users\ishigo\Desktop\СервисРеестр\Презентация\Картинки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1" y="550864"/>
            <a:ext cx="706754" cy="5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0100" y="1209271"/>
            <a:ext cx="110998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onstantia" pitchFamily="18" charset="0"/>
                <a:cs typeface="David" pitchFamily="34" charset="-79"/>
              </a:rPr>
              <a:t>В </a:t>
            </a:r>
            <a:r>
              <a:rPr lang="ru-RU" sz="2000" dirty="0" smtClean="0">
                <a:ea typeface="Constantia" pitchFamily="18" charset="0"/>
                <a:cs typeface="David" pitchFamily="34" charset="-79"/>
              </a:rPr>
              <a:t>едение реестров акционерных обществ с 1994 года</a:t>
            </a:r>
            <a:endParaRPr lang="ru-RU" sz="900" dirty="0" smtClean="0"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onstantia" pitchFamily="18" charset="0"/>
                <a:cs typeface="David" pitchFamily="34" charset="-79"/>
              </a:rPr>
              <a:t>А </a:t>
            </a:r>
            <a:r>
              <a:rPr lang="ru-RU" sz="2000" dirty="0" smtClean="0">
                <a:ea typeface="Constantia" pitchFamily="18" charset="0"/>
                <a:cs typeface="David" pitchFamily="34" charset="-79"/>
              </a:rPr>
              <a:t>ктуальный корпоративный консалтинг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onstantia" pitchFamily="18" charset="0"/>
                <a:cs typeface="David" pitchFamily="34" charset="-79"/>
              </a:rPr>
              <a:t>Ш </a:t>
            </a:r>
            <a:r>
              <a:rPr lang="ru-RU" sz="2000" dirty="0" smtClean="0">
                <a:ea typeface="Constantia" pitchFamily="18" charset="0"/>
                <a:cs typeface="David" pitchFamily="34" charset="-79"/>
              </a:rPr>
              <a:t>ирокий спектр услуг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" b="1" dirty="0" smtClean="0">
              <a:solidFill>
                <a:srgbClr val="FF0000"/>
              </a:solidFill>
              <a:ea typeface="Constantia" pitchFamily="18" charset="0"/>
              <a:cs typeface="David" pitchFamily="34" charset="-79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onstantia" pitchFamily="18" charset="0"/>
                <a:cs typeface="David" pitchFamily="34" charset="-79"/>
              </a:rPr>
              <a:t>П </a:t>
            </a:r>
            <a:r>
              <a:rPr lang="ru-RU" sz="2000" dirty="0" smtClean="0">
                <a:ea typeface="Constantia" pitchFamily="18" charset="0"/>
                <a:cs typeface="David" pitchFamily="34" charset="-79"/>
              </a:rPr>
              <a:t>рофессиональная команда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onstantia" pitchFamily="18" charset="0"/>
                <a:cs typeface="David" pitchFamily="34" charset="-79"/>
              </a:rPr>
              <a:t>А </a:t>
            </a:r>
            <a:r>
              <a:rPr lang="ru-RU" sz="2000" dirty="0" smtClean="0">
                <a:ea typeface="Constantia" pitchFamily="18" charset="0"/>
                <a:cs typeface="David" pitchFamily="34" charset="-79"/>
              </a:rPr>
              <a:t>ктивная  работа с клиентом, индивидуальный подход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onstantia" pitchFamily="18" charset="0"/>
                <a:cs typeface="David" pitchFamily="34" charset="-79"/>
              </a:rPr>
              <a:t>Р </a:t>
            </a:r>
            <a:r>
              <a:rPr lang="ru-RU" sz="2000" dirty="0" smtClean="0">
                <a:ea typeface="Constantia" pitchFamily="18" charset="0"/>
                <a:cs typeface="David" pitchFamily="34" charset="-79"/>
              </a:rPr>
              <a:t>епутация и многолетний опыт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onstantia" pitchFamily="18" charset="0"/>
                <a:cs typeface="David" pitchFamily="34" charset="-79"/>
              </a:rPr>
              <a:t>Т </a:t>
            </a:r>
            <a:r>
              <a:rPr lang="ru-RU" sz="2000" dirty="0" smtClean="0">
                <a:ea typeface="Constantia" pitchFamily="18" charset="0"/>
                <a:cs typeface="David" pitchFamily="34" charset="-79"/>
              </a:rPr>
              <a:t>ехнологии учета высокого уровня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onstantia" pitchFamily="18" charset="0"/>
                <a:cs typeface="David" pitchFamily="34" charset="-79"/>
              </a:rPr>
              <a:t>Н </a:t>
            </a:r>
            <a:r>
              <a:rPr lang="ru-RU" sz="2000" dirty="0" smtClean="0">
                <a:ea typeface="Constantia" pitchFamily="18" charset="0"/>
                <a:cs typeface="David" pitchFamily="34" charset="-79"/>
              </a:rPr>
              <a:t>адежная и эффективная система защиты информации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onstantia" pitchFamily="18" charset="0"/>
                <a:cs typeface="David" pitchFamily="34" charset="-79"/>
              </a:rPr>
              <a:t>Е </a:t>
            </a:r>
            <a:r>
              <a:rPr lang="ru-RU" sz="2000" dirty="0" smtClean="0">
                <a:ea typeface="Constantia" pitchFamily="18" charset="0"/>
                <a:cs typeface="David" pitchFamily="34" charset="-79"/>
              </a:rPr>
              <a:t>диная телекоммуникационная сеть между филиалами и ЦО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onstantia" pitchFamily="18" charset="0"/>
                <a:cs typeface="David" pitchFamily="34" charset="-79"/>
              </a:rPr>
              <a:t>Р </a:t>
            </a:r>
            <a:r>
              <a:rPr lang="ru-RU" sz="2000" dirty="0" smtClean="0">
                <a:ea typeface="Constantia" pitchFamily="18" charset="0"/>
                <a:cs typeface="David" pitchFamily="34" charset="-79"/>
              </a:rPr>
              <a:t>ешение любых нестандартных задач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9424" y="6066536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Мы изменим Ваше представление о регистраторе!</a:t>
            </a:r>
            <a:endParaRPr lang="ru-RU" b="1" i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836164" y="5702300"/>
            <a:ext cx="7908036" cy="35915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9" name="Рисунок 6" descr="logo_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07" y="1163108"/>
            <a:ext cx="1812925" cy="760607"/>
          </a:xfrm>
          <a:prstGeom prst="rect">
            <a:avLst/>
          </a:prstGeom>
          <a:noFill/>
        </p:spPr>
      </p:pic>
      <p:pic>
        <p:nvPicPr>
          <p:cNvPr id="28676" name="Рисунок 5" descr="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636" y="3914246"/>
            <a:ext cx="1795464" cy="1323748"/>
          </a:xfrm>
          <a:prstGeom prst="rect">
            <a:avLst/>
          </a:prstGeom>
          <a:noFill/>
        </p:spPr>
      </p:pic>
      <p:pic>
        <p:nvPicPr>
          <p:cNvPr id="28687" name="Рисунок 9" descr="бсз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257" y="2990320"/>
            <a:ext cx="2898776" cy="885974"/>
          </a:xfrm>
          <a:prstGeom prst="rect">
            <a:avLst/>
          </a:prstGeom>
          <a:noFill/>
        </p:spPr>
      </p:pic>
      <p:pic>
        <p:nvPicPr>
          <p:cNvPr id="28678" name="Рисунок 10" descr="sh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8294" y="2976563"/>
            <a:ext cx="2155752" cy="744537"/>
          </a:xfrm>
          <a:prstGeom prst="rect">
            <a:avLst/>
          </a:prstGeom>
          <a:noFill/>
        </p:spPr>
      </p:pic>
      <p:pic>
        <p:nvPicPr>
          <p:cNvPr id="28688" name="Рисунок 11" descr="logoHe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7167" y="5335588"/>
            <a:ext cx="1401233" cy="1236133"/>
          </a:xfrm>
          <a:prstGeom prst="rect">
            <a:avLst/>
          </a:prstGeom>
          <a:noFill/>
        </p:spPr>
      </p:pic>
      <p:pic>
        <p:nvPicPr>
          <p:cNvPr id="28686" name="Рисунок 16" descr="logo_and_nam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4232" y="2157413"/>
            <a:ext cx="2895096" cy="611187"/>
          </a:xfrm>
          <a:prstGeom prst="rect">
            <a:avLst/>
          </a:prstGeom>
          <a:noFill/>
        </p:spPr>
      </p:pic>
      <p:pic>
        <p:nvPicPr>
          <p:cNvPr id="28693" name="Рисунок 17" descr="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1858" y="1464733"/>
            <a:ext cx="2644775" cy="360835"/>
          </a:xfrm>
          <a:prstGeom prst="rect">
            <a:avLst/>
          </a:prstGeom>
          <a:noFill/>
        </p:spPr>
      </p:pic>
      <p:pic>
        <p:nvPicPr>
          <p:cNvPr id="28685" name="Рисунок 18" descr="51247887-2304-ee71-2304-ee7e41d7d81b_photo_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542" y="4276196"/>
            <a:ext cx="1536700" cy="1146175"/>
          </a:xfrm>
          <a:prstGeom prst="rect">
            <a:avLst/>
          </a:prstGeom>
          <a:noFill/>
        </p:spPr>
      </p:pic>
      <p:pic>
        <p:nvPicPr>
          <p:cNvPr id="28675" name="Рисунок 19" descr="iCAPRBIY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36654" y="3609975"/>
            <a:ext cx="1966912" cy="1592450"/>
          </a:xfrm>
          <a:prstGeom prst="rect">
            <a:avLst/>
          </a:prstGeom>
          <a:noFill/>
        </p:spPr>
      </p:pic>
      <p:pic>
        <p:nvPicPr>
          <p:cNvPr id="28684" name="Рисунок 20" descr="00000044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67978" y="4581525"/>
            <a:ext cx="2754887" cy="879475"/>
          </a:xfrm>
          <a:prstGeom prst="rect">
            <a:avLst/>
          </a:prstGeom>
          <a:noFill/>
        </p:spPr>
      </p:pic>
      <p:pic>
        <p:nvPicPr>
          <p:cNvPr id="28691" name="Рисунок 1" descr="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2262" y="1127655"/>
            <a:ext cx="3139963" cy="823912"/>
          </a:xfrm>
          <a:prstGeom prst="rect">
            <a:avLst/>
          </a:prstGeom>
          <a:noFill/>
        </p:spPr>
      </p:pic>
      <p:pic>
        <p:nvPicPr>
          <p:cNvPr id="28692" name="Рисунок 14" descr="logo-avtoba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58596" y="2124074"/>
            <a:ext cx="2268538" cy="636945"/>
          </a:xfrm>
          <a:prstGeom prst="rect">
            <a:avLst/>
          </a:prstGeom>
          <a:noFill/>
        </p:spPr>
      </p:pic>
      <p:pic>
        <p:nvPicPr>
          <p:cNvPr id="28681" name="Рисунок 12" descr="kin_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837" y="5530851"/>
            <a:ext cx="1541463" cy="997202"/>
          </a:xfrm>
          <a:prstGeom prst="rect">
            <a:avLst/>
          </a:prstGeom>
          <a:noFill/>
        </p:spPr>
      </p:pic>
      <p:pic>
        <p:nvPicPr>
          <p:cNvPr id="28677" name="Рисунок 21" descr="_1_~1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821677"/>
            <a:ext cx="1816100" cy="1822290"/>
          </a:xfrm>
          <a:prstGeom prst="rect">
            <a:avLst/>
          </a:prstGeom>
          <a:noFill/>
        </p:spPr>
      </p:pic>
      <p:pic>
        <p:nvPicPr>
          <p:cNvPr id="28683" name="Рисунок 23" descr="bank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41945" y="1504420"/>
            <a:ext cx="1944687" cy="873515"/>
          </a:xfrm>
          <a:prstGeom prst="rect">
            <a:avLst/>
          </a:prstGeom>
          <a:noFill/>
        </p:spPr>
      </p:pic>
      <p:pic>
        <p:nvPicPr>
          <p:cNvPr id="28680" name="Рисунок 26" descr="18825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78563" y="5570538"/>
            <a:ext cx="2780770" cy="913345"/>
          </a:xfrm>
          <a:prstGeom prst="rect">
            <a:avLst/>
          </a:prstGeom>
          <a:noFill/>
        </p:spPr>
      </p:pic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254461" y="512393"/>
            <a:ext cx="63627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Среди клиентов АО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nstantia"/>
                <a:ea typeface="Constantia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Сервис-Реестр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nstantia"/>
                <a:ea typeface="Constantia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Рисунок 42" descr="logo Сибирская агрогруппа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7741" y="2005541"/>
            <a:ext cx="1876425" cy="1072243"/>
          </a:xfrm>
          <a:prstGeom prst="rect">
            <a:avLst/>
          </a:prstGeom>
        </p:spPr>
      </p:pic>
      <p:pic>
        <p:nvPicPr>
          <p:cNvPr id="35" name="Рисунок 34" descr="туб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691117" y="2634613"/>
            <a:ext cx="1762538" cy="819785"/>
          </a:xfrm>
          <a:prstGeom prst="rect">
            <a:avLst/>
          </a:prstGeom>
        </p:spPr>
      </p:pic>
      <p:pic>
        <p:nvPicPr>
          <p:cNvPr id="36" name="Рисунок 35" descr="голутвинская слобода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991726" y="5327473"/>
            <a:ext cx="1325943" cy="1200327"/>
          </a:xfrm>
          <a:prstGeom prst="rect">
            <a:avLst/>
          </a:prstGeom>
        </p:spPr>
      </p:pic>
      <p:pic>
        <p:nvPicPr>
          <p:cNvPr id="38" name="Рисунок 37" descr="logo_bottom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66153" y="3999441"/>
            <a:ext cx="2133347" cy="481049"/>
          </a:xfrm>
          <a:prstGeom prst="rect">
            <a:avLst/>
          </a:prstGeom>
        </p:spPr>
      </p:pic>
      <p:pic>
        <p:nvPicPr>
          <p:cNvPr id="24" name="Рисунок 23" descr="сердце_logo.png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" y="0"/>
            <a:ext cx="4064000" cy="12107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916</Words>
  <Application>Microsoft Office PowerPoint</Application>
  <PresentationFormat>Произвольный</PresentationFormat>
  <Paragraphs>183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 по оптимизации работы УРЭР ЦО при выполнении функций счетной комиссии на общих собраниях акционеров в 2015 г.</dc:title>
  <dc:creator/>
  <cp:lastModifiedBy/>
  <cp:revision>6</cp:revision>
  <dcterms:created xsi:type="dcterms:W3CDTF">2012-07-30T23:42:41Z</dcterms:created>
  <dcterms:modified xsi:type="dcterms:W3CDTF">2019-02-01T08:57:26Z</dcterms:modified>
</cp:coreProperties>
</file>